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6858000" cx="12192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Libre Franklin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2" roundtripDataSignature="AMtx7mhc5LRsdDhwdV+ZKiqhPb+yyJhu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font" Target="fonts/Raleway-bold.fntdata"/><Relationship Id="rId22" Type="http://customschemas.google.com/relationships/presentationmetadata" Target="metadata"/><Relationship Id="rId10" Type="http://schemas.openxmlformats.org/officeDocument/2006/relationships/font" Target="fonts/Raleway-regular.fntdata"/><Relationship Id="rId21" Type="http://schemas.openxmlformats.org/officeDocument/2006/relationships/font" Target="fonts/Lato-boldItalic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ibreFranklin-bold.fntdata"/><Relationship Id="rId14" Type="http://schemas.openxmlformats.org/officeDocument/2006/relationships/font" Target="fonts/LibreFranklin-regular.fntdata"/><Relationship Id="rId17" Type="http://schemas.openxmlformats.org/officeDocument/2006/relationships/font" Target="fonts/LibreFranklin-boldItalic.fntdata"/><Relationship Id="rId16" Type="http://schemas.openxmlformats.org/officeDocument/2006/relationships/font" Target="fonts/LibreFranklin-italic.fntdata"/><Relationship Id="rId5" Type="http://schemas.openxmlformats.org/officeDocument/2006/relationships/slide" Target="slides/slide1.xml"/><Relationship Id="rId19" Type="http://schemas.openxmlformats.org/officeDocument/2006/relationships/font" Target="fonts/Lato-bold.fntdata"/><Relationship Id="rId6" Type="http://schemas.openxmlformats.org/officeDocument/2006/relationships/slide" Target="slides/slide2.xml"/><Relationship Id="rId18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f14d633ee4_1_648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gf14d633ee4_1_648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2" name="Google Shape;12;gf14d633ee4_1_64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gf14d633ee4_1_64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gf14d633ee4_1_648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5" name="Google Shape;15;gf14d633ee4_1_648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gf14d633ee4_1_64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gf14d633ee4_1_712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5" name="Google Shape;75;gf14d633ee4_1_7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f14d633ee4_1_7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gf14d633ee4_1_712"/>
          <p:cNvSpPr txBox="1"/>
          <p:nvPr>
            <p:ph hasCustomPrompt="1" type="title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gf14d633ee4_1_712"/>
          <p:cNvSpPr txBox="1"/>
          <p:nvPr>
            <p:ph idx="1" type="body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gf14d633ee4_1_71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14d633ee4_1_71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14d633ee4_1_721"/>
          <p:cNvSpPr txBox="1"/>
          <p:nvPr>
            <p:ph type="title"/>
          </p:nvPr>
        </p:nvSpPr>
        <p:spPr>
          <a:xfrm>
            <a:off x="581192" y="702156"/>
            <a:ext cx="11029500" cy="11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4" name="Google Shape;84;gf14d633ee4_1_721"/>
          <p:cNvSpPr txBox="1"/>
          <p:nvPr>
            <p:ph idx="1" type="body"/>
          </p:nvPr>
        </p:nvSpPr>
        <p:spPr>
          <a:xfrm>
            <a:off x="581192" y="2340864"/>
            <a:ext cx="11029500" cy="36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rtl="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●"/>
              <a:defRPr/>
            </a:lvl1pPr>
            <a:lvl2pPr indent="-333756" lvl="1" marL="9144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656"/>
              <a:buChar char="○"/>
              <a:defRPr/>
            </a:lvl2pPr>
            <a:lvl3pPr indent="-333756" lvl="2" marL="13716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656"/>
              <a:buChar char="■"/>
              <a:defRPr/>
            </a:lvl3pPr>
            <a:lvl4pPr indent="-333756" lvl="3" marL="18288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656"/>
              <a:buChar char="●"/>
              <a:defRPr/>
            </a:lvl4pPr>
            <a:lvl5pPr indent="-333756" lvl="4" marL="22860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656"/>
              <a:buChar char="○"/>
              <a:defRPr/>
            </a:lvl5pPr>
            <a:lvl6pPr indent="-333756" lvl="5" marL="2743200" rtl="0" algn="l">
              <a:spcBef>
                <a:spcPts val="600"/>
              </a:spcBef>
              <a:spcAft>
                <a:spcPts val="0"/>
              </a:spcAft>
              <a:buSzPts val="1656"/>
              <a:buChar char="■"/>
              <a:defRPr/>
            </a:lvl6pPr>
            <a:lvl7pPr indent="-333756" lvl="6" marL="3200400" rtl="0" algn="l">
              <a:spcBef>
                <a:spcPts val="600"/>
              </a:spcBef>
              <a:spcAft>
                <a:spcPts val="0"/>
              </a:spcAft>
              <a:buSzPts val="1656"/>
              <a:buChar char="●"/>
              <a:defRPr/>
            </a:lvl7pPr>
            <a:lvl8pPr indent="-333756" lvl="7" marL="3657600" rtl="0" algn="l">
              <a:spcBef>
                <a:spcPts val="600"/>
              </a:spcBef>
              <a:spcAft>
                <a:spcPts val="0"/>
              </a:spcAft>
              <a:buSzPts val="1656"/>
              <a:buChar char="○"/>
              <a:defRPr/>
            </a:lvl8pPr>
            <a:lvl9pPr indent="-333756" lvl="8" marL="4114800" rtl="0" algn="l">
              <a:spcBef>
                <a:spcPts val="600"/>
              </a:spcBef>
              <a:spcAft>
                <a:spcPts val="600"/>
              </a:spcAft>
              <a:buSzPts val="1656"/>
              <a:buChar char="■"/>
              <a:defRPr/>
            </a:lvl9pPr>
          </a:lstStyle>
          <a:p/>
        </p:txBody>
      </p:sp>
      <p:sp>
        <p:nvSpPr>
          <p:cNvPr id="85" name="Google Shape;85;gf14d633ee4_1_721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gf14d633ee4_1_721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gf14d633ee4_1_721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gf14d633ee4_1_65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9" name="Google Shape;19;gf14d633ee4_1_65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gf14d633ee4_1_65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gf14d633ee4_1_656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gf14d633ee4_1_656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f14d633ee4_1_66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gf14d633ee4_1_662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6" name="Google Shape;26;gf14d633ee4_1_66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gf14d633ee4_1_66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gf14d633ee4_1_662"/>
          <p:cNvSpPr txBox="1"/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29" name="Google Shape;29;gf14d633ee4_1_662"/>
          <p:cNvSpPr txBox="1"/>
          <p:nvPr>
            <p:ph idx="1" type="body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0" name="Google Shape;30;gf14d633ee4_1_66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f14d633ee4_1_670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gf14d633ee4_1_670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4" name="Google Shape;34;gf14d633ee4_1_67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gf14d633ee4_1_6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gf14d633ee4_1_670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37" name="Google Shape;37;gf14d633ee4_1_670"/>
          <p:cNvSpPr txBox="1"/>
          <p:nvPr>
            <p:ph idx="1" type="body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8" name="Google Shape;38;gf14d633ee4_1_670"/>
          <p:cNvSpPr txBox="1"/>
          <p:nvPr>
            <p:ph idx="2" type="body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9" name="Google Shape;39;gf14d633ee4_1_670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f14d633ee4_1_679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gf14d633ee4_1_67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3" name="Google Shape;43;gf14d633ee4_1_6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gf14d633ee4_1_67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gf14d633ee4_1_679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46" name="Google Shape;46;gf14d633ee4_1_67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f14d633ee4_1_68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gf14d633ee4_1_68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0" name="Google Shape;50;gf14d633ee4_1_6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gf14d633ee4_1_68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gf14d633ee4_1_686"/>
          <p:cNvSpPr txBox="1"/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53" name="Google Shape;53;gf14d633ee4_1_686"/>
          <p:cNvSpPr txBox="1"/>
          <p:nvPr>
            <p:ph idx="1" type="body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4" name="Google Shape;54;gf14d633ee4_1_686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gf14d633ee4_1_694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57" name="Google Shape;57;gf14d633ee4_1_69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gf14d633ee4_1_6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gf14d633ee4_1_694"/>
          <p:cNvSpPr txBox="1"/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gf14d633ee4_1_694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14d633ee4_1_700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gf14d633ee4_1_700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4" name="Google Shape;64;gf14d633ee4_1_70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gf14d633ee4_1_70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gf14d633ee4_1_700"/>
          <p:cNvSpPr txBox="1"/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7" name="Google Shape;67;gf14d633ee4_1_700"/>
          <p:cNvSpPr txBox="1"/>
          <p:nvPr>
            <p:ph idx="1" type="subTitle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" name="Google Shape;68;gf14d633ee4_1_700"/>
          <p:cNvSpPr txBox="1"/>
          <p:nvPr>
            <p:ph idx="2" type="body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9" name="Google Shape;69;gf14d633ee4_1_700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14d633ee4_1_709"/>
          <p:cNvSpPr txBox="1"/>
          <p:nvPr>
            <p:ph idx="1" type="body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72" name="Google Shape;72;gf14d633ee4_1_70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f14d633ee4_1_64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sz="3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gf14d633ee4_1_64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Raleway"/>
              <a:buChar char="●"/>
              <a:defRPr sz="17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Raleway"/>
              <a:buChar char="○"/>
              <a:defRPr sz="15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Raleway"/>
              <a:buChar char="■"/>
              <a:defRPr sz="15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Raleway"/>
              <a:buChar char="●"/>
              <a:defRPr sz="15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Raleway"/>
              <a:buChar char="○"/>
              <a:defRPr sz="15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Raleway"/>
              <a:buChar char="■"/>
              <a:defRPr sz="15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Raleway"/>
              <a:buChar char="●"/>
              <a:defRPr sz="15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Raleway"/>
              <a:buChar char="○"/>
              <a:defRPr sz="15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Raleway"/>
              <a:buChar char="■"/>
              <a:defRPr sz="15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" name="Google Shape;8;gf14d633ee4_1_644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hyperlink" Target="http://drive.google.com/file/d/1yy2d6QUlysmls6odteKV-IIHHrW5zDEQ/view" TargetMode="External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3EjgUW964oTyGXKiXoFXj5fjepNQ4xE1/view" TargetMode="External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XYWNa9lgO2xta3vEYUlVOmAO9aJSIIsl/view" TargetMode="External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8pGvS0I-zSHSH3D3-fyzZFHSdkFNuBmd/view" TargetMode="External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"/>
          <p:cNvPicPr preferRelativeResize="0"/>
          <p:nvPr/>
        </p:nvPicPr>
        <p:blipFill rotWithShape="1">
          <a:blip r:embed="rId3">
            <a:alphaModFix/>
          </a:blip>
          <a:srcRect b="6480" l="0" r="0" t="18517"/>
          <a:stretch/>
        </p:blipFill>
        <p:spPr>
          <a:xfrm>
            <a:off x="13" y="0"/>
            <a:ext cx="12191677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/>
          <p:cNvSpPr txBox="1"/>
          <p:nvPr>
            <p:ph type="ctrTitle"/>
          </p:nvPr>
        </p:nvSpPr>
        <p:spPr>
          <a:xfrm>
            <a:off x="0" y="4572000"/>
            <a:ext cx="12191700" cy="7503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Schoolbook"/>
              <a:buNone/>
            </a:pPr>
            <a:r>
              <a:rPr lang="en-US" sz="4000">
                <a:solidFill>
                  <a:schemeClr val="lt1"/>
                </a:solidFill>
              </a:rPr>
              <a:t>GROUP 3: DOWNTOWN DINING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94" name="Google Shape;94;p1"/>
          <p:cNvSpPr txBox="1"/>
          <p:nvPr>
            <p:ph idx="1" type="subTitle"/>
          </p:nvPr>
        </p:nvSpPr>
        <p:spPr>
          <a:xfrm>
            <a:off x="457200" y="5322300"/>
            <a:ext cx="10058400" cy="457200"/>
          </a:xfrm>
          <a:prstGeom prst="rect">
            <a:avLst/>
          </a:prstGeom>
          <a:solidFill>
            <a:srgbClr val="46535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0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30"/>
              <a:buNone/>
            </a:pPr>
            <a:r>
              <a:rPr lang="en-US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AMY HONG (20219853), ERIC LAM (20229013), LUCY WOLOSZCZUK (20199319), WESLEY LAM (20227388)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5" name="Google Shape;95;p1" title="Slide_1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34500" y="64008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"/>
          <p:cNvPicPr preferRelativeResize="0"/>
          <p:nvPr/>
        </p:nvPicPr>
        <p:blipFill rotWithShape="1">
          <a:blip r:embed="rId3">
            <a:alphaModFix/>
          </a:blip>
          <a:srcRect b="15668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"/>
          <p:cNvSpPr txBox="1"/>
          <p:nvPr>
            <p:ph type="title"/>
          </p:nvPr>
        </p:nvSpPr>
        <p:spPr>
          <a:xfrm>
            <a:off x="0" y="914400"/>
            <a:ext cx="12192000" cy="914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600"/>
              <a:buFont typeface="Century Schoolbook"/>
              <a:buNone/>
            </a:pPr>
            <a:r>
              <a:rPr lang="en-US" sz="4000">
                <a:solidFill>
                  <a:schemeClr val="lt1"/>
                </a:solidFill>
              </a:rPr>
              <a:t>SUMMARY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02" name="Google Shape;102;p2"/>
          <p:cNvSpPr txBox="1"/>
          <p:nvPr>
            <p:ph idx="1" type="body"/>
          </p:nvPr>
        </p:nvSpPr>
        <p:spPr>
          <a:xfrm>
            <a:off x="457200" y="1828800"/>
            <a:ext cx="8229600" cy="3657600"/>
          </a:xfrm>
          <a:prstGeom prst="rect">
            <a:avLst/>
          </a:prstGeom>
          <a:solidFill>
            <a:srgbClr val="46535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rmAutofit lnSpcReduction="1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Choosing a place to eat at isn’t fun at all. In fact, it’s downright distressing! It’s like a visual novel, except that you need to juggle every single one of your friends at once.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So, we’re making dining out easy, by pretending everyone you know has only a handful of defining traits, and forcing a computer to make them choose from a list of your favourite restaurants!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</a:rPr>
              <a:t>Picture a typical trip with your friends to lovely downtown Kingston - Princess St. in particular! Bellies start rumbling, and you need to decide on a place to eat, quick! Usually, this decision can take a long time, especially when you need to consider the needs and requests of everyone in your party.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64"/>
              <a:buNone/>
            </a:pPr>
            <a:r>
              <a:rPr lang="en-US" sz="1500">
                <a:solidFill>
                  <a:schemeClr val="lt1"/>
                </a:solidFill>
              </a:rPr>
              <a:t>Our</a:t>
            </a:r>
            <a:r>
              <a:rPr lang="en-US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model will take a list of individuals with a wide variety of needs and preferences, </a:t>
            </a:r>
            <a:r>
              <a:rPr lang="en-US" sz="1500">
                <a:solidFill>
                  <a:schemeClr val="lt1"/>
                </a:solidFill>
              </a:rPr>
              <a:t>finding </a:t>
            </a:r>
            <a:r>
              <a:rPr lang="en-US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all of the options (the best options!) that are palatable for everyone. For the sake of our model</a:t>
            </a:r>
            <a:r>
              <a:rPr lang="en-US" sz="1500">
                <a:solidFill>
                  <a:schemeClr val="lt1"/>
                </a:solidFill>
              </a:rPr>
              <a:t>, we will consider only restaurants on (the lower part of) Princess St.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3" name="Google Shape;103;p2" title="Slide2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34800" y="64008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3"/>
          <p:cNvPicPr preferRelativeResize="0"/>
          <p:nvPr/>
        </p:nvPicPr>
        <p:blipFill rotWithShape="1">
          <a:blip r:embed="rId3">
            <a:alphaModFix/>
          </a:blip>
          <a:srcRect b="15668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"/>
          <p:cNvSpPr txBox="1"/>
          <p:nvPr>
            <p:ph type="title"/>
          </p:nvPr>
        </p:nvSpPr>
        <p:spPr>
          <a:xfrm>
            <a:off x="0" y="914400"/>
            <a:ext cx="12192000" cy="914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600"/>
              <a:buFont typeface="Century Schoolbook"/>
              <a:buNone/>
            </a:pPr>
            <a:r>
              <a:rPr lang="en-US" sz="4000">
                <a:solidFill>
                  <a:schemeClr val="lt1"/>
                </a:solidFill>
              </a:rPr>
              <a:t>PROPOSITIONS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10" name="Google Shape;110;p3"/>
          <p:cNvSpPr txBox="1"/>
          <p:nvPr>
            <p:ph idx="1" type="body"/>
          </p:nvPr>
        </p:nvSpPr>
        <p:spPr>
          <a:xfrm>
            <a:off x="457200" y="1828800"/>
            <a:ext cx="5486400" cy="4772100"/>
          </a:xfrm>
          <a:prstGeom prst="rect">
            <a:avLst/>
          </a:prstGeom>
          <a:solidFill>
            <a:srgbClr val="46535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228600" wrap="square" tIns="91425">
            <a:noAutofit/>
          </a:bodyPr>
          <a:lstStyle/>
          <a:p>
            <a:pPr indent="-282886" lvl="0" marL="30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Person 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(restrictions, preferences): Represents each person in the group students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77044" lvl="1" marL="63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restrictions 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(dietary, price): 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The list of 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conditions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that 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 restaurant must satisfy 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41043" lvl="2" marL="89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dietary: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all restrictions related to food - can be vegetarian, dairy-free, halal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05044" lvl="3" marL="1242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a person is vegetarian, p represents the person 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05044" lvl="3" marL="1242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a person is lactose intolerant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05044" lvl="3" marL="1242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a person requires halal food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41043" lvl="2" marL="89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price: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Amount of money spent per person rounded </a:t>
            </a:r>
            <a:r>
              <a:rPr lang="en-US" sz="1200">
                <a:solidFill>
                  <a:schemeClr val="lt1"/>
                </a:solidFill>
              </a:rPr>
              <a:t>up to the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nearest ten (&lt;$10, &lt;$20, &lt;$30)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05044" lvl="3" marL="1242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rj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: is true if the restaurant bill per person is lower than j, where j is the bill price per person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77044" lvl="1" marL="63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preferences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are a list of factors that cause a person to favour a certain 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restaurant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41043" lvl="2" marL="89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rating: 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How many stars does the person require the restaurant to have on Google - can be 1, 2, 3, 4, 5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05044" lvl="3" marL="1242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pk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the number of stars is greater than or equal to k, where k is the number of stars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41043" lvl="2" marL="89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seating: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Does the person enjoy patio seating?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05044" lvl="3" marL="1242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patio seating is preferred, false if not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6217925" y="1828800"/>
            <a:ext cx="5486400" cy="4772100"/>
          </a:xfrm>
          <a:prstGeom prst="rect">
            <a:avLst/>
          </a:prstGeom>
          <a:solidFill>
            <a:srgbClr val="46535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228600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94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Restaurant 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(attributes): Represents each restaurant on Princess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○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Attributes: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The qualities of a restaurant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■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dietary: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all offerings related to food - can be vegetarian, dairy-free, halal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a restaurant has vegetarian options, r represents the restaurant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a restaurant has  dairy-free options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a restaurant has halal options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■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price: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Amount of money and average person spends at the restaurant (&lt;$10, &lt;$20, &lt;$30)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05044" lvl="4" marL="1601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○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rk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the restaurant bill per person is lower than j, where j is the bill price per person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■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rating: 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How many stars the restaurant has on Google - can be 1, 2, 3, 4, 5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rk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the number of stars is greater than or equal to k, where k is the number of stars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■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seating: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Is patio seating available?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patio seating is available, false if not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ibre Franklin"/>
              <a:buChar char="■"/>
            </a:pPr>
            <a:r>
              <a:rPr b="1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service: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is the service “fast”?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●"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baseline="-25000"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</a:t>
            </a: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: is true if the restaurant can be considered to serve “fast food” (e.g. McDonald’s, Tim’s, pizza places…)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2" name="Google Shape;112;p3" title="Slide_3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34800" y="64008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/>
          <p:cNvPicPr preferRelativeResize="0"/>
          <p:nvPr/>
        </p:nvPicPr>
        <p:blipFill rotWithShape="1">
          <a:blip r:embed="rId3">
            <a:alphaModFix/>
          </a:blip>
          <a:srcRect b="15668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 txBox="1"/>
          <p:nvPr>
            <p:ph type="title"/>
          </p:nvPr>
        </p:nvSpPr>
        <p:spPr>
          <a:xfrm>
            <a:off x="0" y="914400"/>
            <a:ext cx="12192000" cy="914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600"/>
              <a:buFont typeface="Century Schoolbook"/>
              <a:buNone/>
            </a:pPr>
            <a:r>
              <a:rPr lang="en-US" sz="4000">
                <a:solidFill>
                  <a:schemeClr val="lt1"/>
                </a:solidFill>
              </a:rPr>
              <a:t>CONSTRAINTS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19" name="Google Shape;119;p4"/>
          <p:cNvSpPr txBox="1"/>
          <p:nvPr>
            <p:ph idx="1" type="body"/>
          </p:nvPr>
        </p:nvSpPr>
        <p:spPr>
          <a:xfrm>
            <a:off x="457200" y="1828800"/>
            <a:ext cx="10972800" cy="3657600"/>
          </a:xfrm>
          <a:prstGeom prst="rect">
            <a:avLst/>
          </a:prstGeom>
          <a:solidFill>
            <a:srgbClr val="465359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228600" spcFirstLastPara="1" rIns="228600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94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 restaurant must: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94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-US" sz="1500">
                <a:solidFill>
                  <a:schemeClr val="lt1"/>
                </a:solidFill>
              </a:rPr>
              <a:t>be located on Princess St</a:t>
            </a:r>
            <a:endParaRPr sz="1500">
              <a:solidFill>
                <a:schemeClr val="lt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-US">
                <a:solidFill>
                  <a:schemeClr val="lt1"/>
                </a:solidFill>
              </a:rPr>
              <a:t>location(princess) → restaurant  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●"/>
            </a:pPr>
            <a:r>
              <a:rPr lang="en-US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only be associated with one rating:</a:t>
            </a:r>
            <a:r>
              <a:rPr lang="en-US"/>
              <a:t> 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○"/>
            </a:pPr>
            <a:r>
              <a:rPr lang="en-US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(rating(a) → </a:t>
            </a:r>
            <a:r>
              <a:rPr lang="en-US">
                <a:solidFill>
                  <a:schemeClr val="lt1"/>
                </a:solidFill>
              </a:rPr>
              <a:t>¬</a:t>
            </a:r>
            <a:r>
              <a:rPr lang="en-US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rating(a + 1) </a:t>
            </a:r>
            <a:r>
              <a:rPr lang="en-US">
                <a:solidFill>
                  <a:schemeClr val="lt1"/>
                </a:solidFill>
              </a:rPr>
              <a:t>⋀</a:t>
            </a:r>
            <a:r>
              <a:rPr lang="en-US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>
                <a:solidFill>
                  <a:schemeClr val="lt1"/>
                </a:solidFill>
              </a:rPr>
              <a:t>¬</a:t>
            </a:r>
            <a:r>
              <a:rPr lang="en-US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rating(a + 2) </a:t>
            </a:r>
            <a:r>
              <a:rPr lang="en-US">
                <a:solidFill>
                  <a:schemeClr val="lt1"/>
                </a:solidFill>
              </a:rPr>
              <a:t>⋀</a:t>
            </a:r>
            <a:r>
              <a:rPr lang="en-US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>
                <a:solidFill>
                  <a:schemeClr val="lt1"/>
                </a:solidFill>
              </a:rPr>
              <a:t>¬</a:t>
            </a:r>
            <a:r>
              <a:rPr lang="en-US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rating(a - 1)...) for all ratings a</a:t>
            </a:r>
            <a:endParaRPr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●"/>
            </a:pPr>
            <a:r>
              <a:rPr lang="en-US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be able to serve a party of size </a:t>
            </a:r>
            <a:r>
              <a:rPr i="1" lang="en-US" sz="1500">
                <a:solidFill>
                  <a:schemeClr val="lt1"/>
                </a:solidFill>
              </a:rPr>
              <a:t>n</a:t>
            </a:r>
            <a:r>
              <a:rPr lang="en-US" sz="1500">
                <a:solidFill>
                  <a:schemeClr val="lt1"/>
                </a:solidFill>
              </a:rPr>
              <a:t>, assume 4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-US">
                <a:solidFill>
                  <a:schemeClr val="lt1"/>
                </a:solidFill>
              </a:rPr>
              <a:t>Restaurant</a:t>
            </a:r>
            <a:r>
              <a:rPr lang="en-US">
                <a:solidFill>
                  <a:schemeClr val="lt1"/>
                </a:solidFill>
              </a:rPr>
              <a:t>(seating) → (¬</a:t>
            </a:r>
            <a:r>
              <a:rPr lang="en-US">
                <a:solidFill>
                  <a:schemeClr val="lt1"/>
                </a:solidFill>
              </a:rPr>
              <a:t>restaurant(seating, 0) ⋀ ¬restaurant</a:t>
            </a:r>
            <a:r>
              <a:rPr lang="en-US">
                <a:solidFill>
                  <a:schemeClr val="lt1"/>
                </a:solidFill>
              </a:rPr>
              <a:t>(seating, 1) ⋀ ¬restaurant(seating, 2) ⋀ ¬</a:t>
            </a:r>
            <a:r>
              <a:rPr lang="en-US">
                <a:solidFill>
                  <a:schemeClr val="lt1"/>
                </a:solidFill>
              </a:rPr>
              <a:t>restaurant(seating, 3)</a:t>
            </a:r>
            <a:r>
              <a:rPr lang="en-US">
                <a:solidFill>
                  <a:schemeClr val="lt1"/>
                </a:solidFill>
              </a:rPr>
              <a:t>) ⋀ (restaurant(seating, 4) ⋁</a:t>
            </a:r>
            <a:r>
              <a:rPr lang="en-US">
                <a:solidFill>
                  <a:schemeClr val="lt1"/>
                </a:solidFill>
              </a:rPr>
              <a:t> restaurant(seating, 5) ⋁ … ⋁ restaurant(seating, </a:t>
            </a:r>
            <a:r>
              <a:rPr i="1" lang="en-US">
                <a:solidFill>
                  <a:schemeClr val="lt1"/>
                </a:solidFill>
              </a:rPr>
              <a:t>x</a:t>
            </a:r>
            <a:r>
              <a:rPr lang="en-US">
                <a:solidFill>
                  <a:schemeClr val="lt1"/>
                </a:solidFill>
              </a:rPr>
              <a:t>)</a:t>
            </a:r>
            <a:r>
              <a:rPr lang="en-US">
                <a:solidFill>
                  <a:schemeClr val="lt1"/>
                </a:solidFill>
              </a:rPr>
              <a:t>) for all </a:t>
            </a:r>
            <a:r>
              <a:rPr lang="en-US">
                <a:solidFill>
                  <a:schemeClr val="lt1"/>
                </a:solidFill>
              </a:rPr>
              <a:t>available</a:t>
            </a:r>
            <a:r>
              <a:rPr lang="en-US">
                <a:solidFill>
                  <a:schemeClr val="lt1"/>
                </a:solidFill>
              </a:rPr>
              <a:t> seating </a:t>
            </a:r>
            <a:r>
              <a:rPr i="1" lang="en-US">
                <a:solidFill>
                  <a:schemeClr val="lt1"/>
                </a:solidFill>
              </a:rPr>
              <a:t>x</a:t>
            </a:r>
            <a:endParaRPr i="1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●"/>
            </a:pPr>
            <a:r>
              <a:rPr lang="en-US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be </a:t>
            </a:r>
            <a:r>
              <a:rPr lang="en-US" sz="1500">
                <a:solidFill>
                  <a:schemeClr val="lt1"/>
                </a:solidFill>
              </a:rPr>
              <a:t>open at a given time of day and day of the week</a:t>
            </a:r>
            <a:endParaRPr sz="1500">
              <a:solidFill>
                <a:schemeClr val="lt1"/>
              </a:solidFill>
            </a:endParaRPr>
          </a:p>
          <a:p>
            <a:pPr indent="-32385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-US">
                <a:solidFill>
                  <a:schemeClr val="lt1"/>
                </a:solidFill>
              </a:rPr>
              <a:t>Restaurant(open) → (open_day(day) ⋀ </a:t>
            </a:r>
            <a:r>
              <a:rPr lang="en-US">
                <a:solidFill>
                  <a:schemeClr val="lt1"/>
                </a:solidFill>
              </a:rPr>
              <a:t>open_time(hour))</a:t>
            </a:r>
            <a:endParaRPr>
              <a:solidFill>
                <a:schemeClr val="lt1"/>
              </a:solidFill>
              <a:highlight>
                <a:schemeClr val="dk1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0" name="Google Shape;120;p4" title="Slide4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34800" y="64008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5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0" name="Google Shape;130;p5"/>
          <p:cNvSpPr txBox="1"/>
          <p:nvPr>
            <p:ph type="title"/>
          </p:nvPr>
        </p:nvSpPr>
        <p:spPr>
          <a:xfrm>
            <a:off x="783771" y="1066800"/>
            <a:ext cx="572776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entury Schoolbook"/>
              <a:buNone/>
            </a:pPr>
            <a:r>
              <a:rPr lang="en-US" sz="6600" cap="none">
                <a:solidFill>
                  <a:srgbClr val="FFFFFF"/>
                </a:solidFill>
              </a:rPr>
              <a:t>END</a:t>
            </a:r>
            <a:endParaRPr/>
          </a:p>
        </p:txBody>
      </p:sp>
      <p:sp>
        <p:nvSpPr>
          <p:cNvPr id="131" name="Google Shape;131;p5"/>
          <p:cNvSpPr/>
          <p:nvPr/>
        </p:nvSpPr>
        <p:spPr>
          <a:xfrm rot="-5400000">
            <a:off x="5074950" y="3383250"/>
            <a:ext cx="3657600" cy="91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2020-08-25T19:16:42Z</dcterms:created>
  <dc:creator>Christian Muise</dc:creator>
</cp:coreProperties>
</file>